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7F7"/>
    <a:srgbClr val="FF1919"/>
    <a:srgbClr val="FFD1D1"/>
    <a:srgbClr val="9CE0A2"/>
    <a:srgbClr val="CAACD0"/>
    <a:srgbClr val="33CC33"/>
    <a:srgbClr val="00FF00"/>
    <a:srgbClr val="FF8181"/>
    <a:srgbClr val="348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4676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92D050"/>
                </a:solidFill>
                <a:latin typeface="Chiller" pitchFamily="82" charset="0"/>
              </a:rPr>
              <a:t>HEMORRHAGE AND HEMOSTASIS</a:t>
            </a:r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3" name="Picture 2" descr="http://www.farmersguardian.com/pictures/610xAny/4/3/4/72434_Bleeding%20Calf%20Syndrome.doc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327510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terinarypracticenews.com/images/article-images/wound-ca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2376264" cy="2763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minoeffectexaminer.files.wordpress.com/2013/05/hemorrhag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11319"/>
          <a:stretch/>
        </p:blipFill>
        <p:spPr bwMode="auto">
          <a:xfrm>
            <a:off x="5364088" y="1158462"/>
            <a:ext cx="3816424" cy="332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eterinarypracticenews.com/images/Images/aesculit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60" y="4481409"/>
            <a:ext cx="3333708" cy="231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jillocs.com/20100401%20mob%20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7473"/>
            <a:ext cx="3711598" cy="2785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16632"/>
            <a:ext cx="3500504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III-PERMANENT METHODS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504" y="764704"/>
            <a:ext cx="3528392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1-Physical Methods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2440" y="1340768"/>
            <a:ext cx="4131568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1-Application of cold water or 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2440" y="5280248"/>
            <a:ext cx="4131568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2-The use of hot red iron</a:t>
            </a:r>
          </a:p>
        </p:txBody>
      </p:sp>
      <p:pic>
        <p:nvPicPr>
          <p:cNvPr id="2050" name="Picture 2" descr="http://content.answcdn.com/main/content/img/elsevier/vet/gr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44624"/>
            <a:ext cx="2988332" cy="298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piratesurgeon.com/pages/surgeon_pages/images/egg_pare_bandaging_wounded_e_ham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496994"/>
            <a:ext cx="4238624" cy="3283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40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764704"/>
            <a:ext cx="3528392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2-Chemical Methods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2440" y="1340768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A-Locally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2240" y="1340768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1-Alum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2240" y="1823864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2-Copper </a:t>
            </a: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sulfate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92080" y="1340768"/>
            <a:ext cx="2304256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3-Silver nitrate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92080" y="1772816"/>
            <a:ext cx="2304256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4-Ferric per-chloride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544" y="2636912"/>
            <a:ext cx="316835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B-Locally and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Systemically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7904" y="2636912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1-Gelatin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07904" y="3120008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2-Adrenaline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50632" y="2636912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3-Coaguline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50632" y="3120008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4-Ergometrine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544" y="3912096"/>
            <a:ext cx="316835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C-Systemically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7904" y="3861048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1-Vit.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07904" y="4344144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2-Vit.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50632" y="3861048"/>
            <a:ext cx="2281808" cy="381000"/>
          </a:xfrm>
          <a:prstGeom prst="roundRect">
            <a:avLst/>
          </a:prstGeom>
          <a:solidFill>
            <a:srgbClr val="FFF7F7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3-Calcium salts</a:t>
            </a:r>
          </a:p>
        </p:txBody>
      </p:sp>
    </p:spTree>
    <p:extLst>
      <p:ext uri="{BB962C8B-B14F-4D97-AF65-F5344CB8AC3E}">
        <p14:creationId xmlns:p14="http://schemas.microsoft.com/office/powerpoint/2010/main" val="30311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260648"/>
            <a:ext cx="3528392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3-Mechanical Methods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512" y="764704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1-Crushing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98704" y="764704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2-Torsion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1960" y="2471936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3-Ligature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98704" y="2471936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4-Mass ligature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520" y="4200128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5-Emasculator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8264" y="4221088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6-Tamponade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116632"/>
            <a:ext cx="8784976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THREATENING HEMORRHAGE (FATAL HEMORRHAGE)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504" y="764704"/>
            <a:ext cx="7056784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1-Pale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mucous membranes</a:t>
            </a:r>
          </a:p>
        </p:txBody>
      </p:sp>
      <p:pic>
        <p:nvPicPr>
          <p:cNvPr id="1026" name="Picture 2" descr="http://www.sheep101.info/Images/palemembra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0753"/>
            <a:ext cx="2716535" cy="251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boklin.de/images/page/News/laboklin_aktuell/lab_akt_100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0754"/>
            <a:ext cx="2952328" cy="253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7504" y="3717032"/>
            <a:ext cx="7056784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2-Hypothermia and coldness of ears, lips, tongue, and extremities</a:t>
            </a:r>
          </a:p>
        </p:txBody>
      </p:sp>
      <p:pic>
        <p:nvPicPr>
          <p:cNvPr id="1030" name="Picture 6" descr="http://www.las-cruces.org/~/media/Police/Codes/aco/cold-dog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68282"/>
            <a:ext cx="3395987" cy="2550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wdhumanesociety.org/wp-content/uploads/2012/01/cat_cold_weat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096344" cy="2569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116632"/>
            <a:ext cx="7056784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3-Fast weak heart beats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(difficult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 palpated)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504" y="2759968"/>
            <a:ext cx="3528392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4-Shallow and rapid respiration</a:t>
            </a:r>
          </a:p>
        </p:txBody>
      </p:sp>
      <p:pic>
        <p:nvPicPr>
          <p:cNvPr id="6" name="Picture 4" descr="http://www.netanimations.net/Moving-picture-breathing-lungs-animated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36" y="1844824"/>
            <a:ext cx="2294171" cy="199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photoshopgurus.com/forum/attachments/photoshop-newbies/600d1284656427t-realistic-beating-heart-animation-hear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08" y="-14796"/>
            <a:ext cx="2989854" cy="2242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7504" y="4992216"/>
            <a:ext cx="5184576" cy="669032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5-Sweating, exhaustion and muscles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become relaxed with involuntary defection and urination </a:t>
            </a:r>
          </a:p>
        </p:txBody>
      </p:sp>
      <p:pic>
        <p:nvPicPr>
          <p:cNvPr id="3074" name="Picture 2" descr="http://soundnet.cs.princeton.edu/OMLA/study/AphasiaFox/dict/medicine/dehydra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32" y="3889441"/>
            <a:ext cx="1711155" cy="285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116632"/>
            <a:ext cx="8784976" cy="504056"/>
          </a:xfrm>
          <a:prstGeom prst="roundRect">
            <a:avLst/>
          </a:prstGeom>
          <a:solidFill>
            <a:srgbClr val="FF0066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d.wapday.com/animation/ccontennt/12576-f/kidney_drinking_water.gif?__sid=TOF5WNN&amp;lang=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0" y="635942"/>
            <a:ext cx="1752600" cy="192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71328" y="779958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1-Prevent water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72200" y="764704"/>
            <a:ext cx="242582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2-Arrest hemorrhage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8/87/Bleeding_wound_on_thumb.jpg/220px-Bleeding_wound_on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7399" y="692696"/>
            <a:ext cx="1872208" cy="2646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9512" y="2615952"/>
            <a:ext cx="206578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3-Heart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tonics</a:t>
            </a:r>
          </a:p>
        </p:txBody>
      </p:sp>
      <p:pic>
        <p:nvPicPr>
          <p:cNvPr id="10" name="Picture 4" descr="http://www.photoshopgurus.com/forum/attachments/photoshop-newbies/600d1284656427t-realistic-beating-heart-animation-heart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413284" y="3143021"/>
            <a:ext cx="281213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4-Keep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animal warm</a:t>
            </a:r>
          </a:p>
        </p:txBody>
      </p:sp>
      <p:pic>
        <p:nvPicPr>
          <p:cNvPr id="2052" name="Picture 4" descr="http://barkpost-assets.s3.amazonaws.com/wp-content/uploads/2013/11/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51" y="3501008"/>
            <a:ext cx="3910999" cy="22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19708" y="3192016"/>
            <a:ext cx="281213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5-Lowering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head</a:t>
            </a:r>
          </a:p>
        </p:txBody>
      </p:sp>
      <p:pic>
        <p:nvPicPr>
          <p:cNvPr id="2054" name="Picture 6" descr="http://2.bp.blogspot.com/_f98opUNuVXc/S8X94wJDqII/AAAAAAAAOvU/fz13R0-_pIM/s400/rabbit+whisper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3" y="3556910"/>
            <a:ext cx="3336177" cy="208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72107" y="6144344"/>
            <a:ext cx="4391743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6-Fluid therapy and blood transfusion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libriscrowe.com/non/Images/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3560786" cy="271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libriscrowe.com/non/Images/dog%20puppy%20kitten%20over%20flowe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3048000" cy="242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Moving picture beating heart pump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87000" y="-1773237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Moving picture beating heart pump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4600" y="-1757997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Moving picture beating heart pump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2200" y="-1742757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7397" y="2549604"/>
            <a:ext cx="61815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66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شكرا لحسن استماعكم</a:t>
            </a:r>
            <a:endParaRPr lang="en-US" sz="66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8" name="Picture 12" descr="http://www.libriscrowe.com/non/Images/dogs%20grouping%20w%20baske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1218"/>
            <a:ext cx="2411760" cy="28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4676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33CC33"/>
                </a:solidFill>
                <a:latin typeface="Chiller" pitchFamily="82" charset="0"/>
              </a:rPr>
              <a:t>Classification</a:t>
            </a:r>
            <a:endParaRPr lang="en-US" sz="4400" dirty="0">
              <a:solidFill>
                <a:srgbClr val="33CC3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1268760"/>
            <a:ext cx="3195464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I-ACCORDING TO ORIGIN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1890544"/>
            <a:ext cx="3195464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1-Arterial Hemorrhage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36776" y="1895872"/>
            <a:ext cx="5427712" cy="381000"/>
          </a:xfrm>
          <a:prstGeom prst="roundRect">
            <a:avLst/>
          </a:prstGeom>
          <a:solidFill>
            <a:srgbClr val="FF818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1-Bright red in color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63888" y="2399928"/>
            <a:ext cx="5427712" cy="381000"/>
          </a:xfrm>
          <a:prstGeom prst="roundRect">
            <a:avLst/>
          </a:prstGeom>
          <a:solidFill>
            <a:srgbClr val="FF818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2-Occurs in jets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63888" y="2903984"/>
            <a:ext cx="5427712" cy="381000"/>
          </a:xfrm>
          <a:prstGeom prst="roundRect">
            <a:avLst/>
          </a:prstGeom>
          <a:solidFill>
            <a:srgbClr val="FF818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3-More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profuse from the proximal end (heart side)</a:t>
            </a:r>
          </a:p>
        </p:txBody>
      </p:sp>
      <p:pic>
        <p:nvPicPr>
          <p:cNvPr id="21" name="Picture 4" descr="http://www.photoshopgurus.com/forum/attachments/photoshop-newbies/600d1284656427t-realistic-beating-heart-animation-he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772585" cy="207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jillocs.com/20100401%20mob%20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3412"/>
            <a:ext cx="4401235" cy="3303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400" y="332656"/>
            <a:ext cx="3195464" cy="381000"/>
          </a:xfrm>
          <a:prstGeom prst="roundRect">
            <a:avLst/>
          </a:prstGeom>
          <a:solidFill>
            <a:srgbClr val="CAACD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2-Venous Hemorrhage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36776" y="337984"/>
            <a:ext cx="5427712" cy="381000"/>
          </a:xfrm>
          <a:prstGeom prst="roundRect">
            <a:avLst/>
          </a:prstGeom>
          <a:solidFill>
            <a:srgbClr val="CAAC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1-It is dark red or blackish red in color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63888" y="842040"/>
            <a:ext cx="5427712" cy="381000"/>
          </a:xfrm>
          <a:prstGeom prst="roundRect">
            <a:avLst/>
          </a:prstGeom>
          <a:solidFill>
            <a:srgbClr val="CAAC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2-Flows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steady stream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without pulsation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63888" y="1346096"/>
            <a:ext cx="5427712" cy="381000"/>
          </a:xfrm>
          <a:prstGeom prst="roundRect">
            <a:avLst/>
          </a:prstGeom>
          <a:solidFill>
            <a:srgbClr val="CAAC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3-Appears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distal end of the divided vessel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3600399" cy="4824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400" y="332656"/>
            <a:ext cx="3195464" cy="381000"/>
          </a:xfrm>
          <a:prstGeom prst="roundRect">
            <a:avLst/>
          </a:prstGeom>
          <a:solidFill>
            <a:srgbClr val="9CE0A2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3-Capillary Hemorrhage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36776" y="337984"/>
            <a:ext cx="5427712" cy="786760"/>
          </a:xfrm>
          <a:prstGeom prst="roundRect">
            <a:avLst/>
          </a:prstGeom>
          <a:solidFill>
            <a:srgbClr val="9CE0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1-The blood color changes gradually from dark bluish color (venous blood) to bright reddish color (arterial blood)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63888" y="1319808"/>
            <a:ext cx="5427712" cy="381000"/>
          </a:xfrm>
          <a:prstGeom prst="roundRect">
            <a:avLst/>
          </a:prstGeom>
          <a:solidFill>
            <a:srgbClr val="9CE0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2-Generalized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oozing from the injured surface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63888" y="1895872"/>
            <a:ext cx="5427712" cy="381000"/>
          </a:xfrm>
          <a:prstGeom prst="roundRect">
            <a:avLst/>
          </a:prstGeom>
          <a:solidFill>
            <a:srgbClr val="9CE0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3-The flow has short duration</a:t>
            </a:r>
          </a:p>
        </p:txBody>
      </p:sp>
      <p:pic>
        <p:nvPicPr>
          <p:cNvPr id="7" name="Picture 4" descr="http://www.veterinarypracticenews.com/images/article-images/wound-ca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2" y="2420888"/>
            <a:ext cx="3738655" cy="434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2400" y="332656"/>
            <a:ext cx="3699520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ACCORDING TO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1124744"/>
            <a:ext cx="3195464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1-External Hemorrhage</a:t>
            </a:r>
          </a:p>
        </p:txBody>
      </p:sp>
      <p:pic>
        <p:nvPicPr>
          <p:cNvPr id="18" name="Picture 10" descr="http://www.jillocs.com/20100401%20mob%20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34" y="306970"/>
            <a:ext cx="4401235" cy="3303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12440" y="1751856"/>
            <a:ext cx="319546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A-Epistaxis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9552" y="2255912"/>
            <a:ext cx="319546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B-Hemoptysis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9552" y="2759968"/>
            <a:ext cx="319546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C-Hematemesis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3264024"/>
            <a:ext cx="319546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D-Hematuria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9552" y="3768080"/>
            <a:ext cx="3195464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E-Melena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79512" y="332656"/>
            <a:ext cx="3195464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2-Internal Hemorrhage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2440" y="836712"/>
            <a:ext cx="398755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A-Subcutaneous or tissue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hemorrhage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88504" y="1319808"/>
            <a:ext cx="398755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i.Petechiae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or petechial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hemorrhage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1823864"/>
            <a:ext cx="398755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ii.Ecchymosis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5616" y="2327920"/>
            <a:ext cx="398755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iii.Hematoma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9552" y="2903984"/>
            <a:ext cx="3987552" cy="381000"/>
          </a:xfrm>
          <a:prstGeom prst="roundRect">
            <a:avLst/>
          </a:prstGeom>
          <a:solidFill>
            <a:srgbClr val="FFD1D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B-Deep or Concealed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Hemorrhage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79512" y="743744"/>
            <a:ext cx="4680520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1-Primary Hemorrhage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7400" y="80628"/>
            <a:ext cx="5372712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III-ACCORDING TO TIME OF OCCURRENCE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1319808"/>
            <a:ext cx="4680520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2-Intermediate or Reactionary Hemorrhage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895872"/>
            <a:ext cx="4680520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3-Secondary hemorrhage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899592" y="1323664"/>
            <a:ext cx="1584176" cy="597024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Prothrombin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37772" y="80628"/>
            <a:ext cx="2686356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HEMOSTOSIS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216" y="1323664"/>
            <a:ext cx="1368152" cy="597024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Thrombin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2627784" y="1622176"/>
            <a:ext cx="3816424" cy="298512"/>
          </a:xfrm>
          <a:prstGeom prst="notchedRightArrow">
            <a:avLst/>
          </a:prstGeom>
          <a:solidFill>
            <a:srgbClr val="FFD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Pie 2"/>
          <p:cNvSpPr/>
          <p:nvPr/>
        </p:nvSpPr>
        <p:spPr>
          <a:xfrm rot="19073436">
            <a:off x="3315699" y="1835906"/>
            <a:ext cx="2561507" cy="1173820"/>
          </a:xfrm>
          <a:prstGeom prst="pi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thrombokinase</a:t>
            </a:r>
            <a:r>
              <a:rPr lang="en-US" b="1" dirty="0">
                <a:solidFill>
                  <a:srgbClr val="FFFF00"/>
                </a:solidFill>
              </a:rPr>
              <a:t> or </a:t>
            </a:r>
            <a:r>
              <a:rPr lang="en-US" b="1" dirty="0" err="1">
                <a:solidFill>
                  <a:srgbClr val="FFFF00"/>
                </a:solidFill>
              </a:rPr>
              <a:t>thromboplastin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87825" y="1323664"/>
            <a:ext cx="1008112" cy="597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Ca</a:t>
            </a:r>
            <a:r>
              <a:rPr lang="en-US" b="1" dirty="0" smtClean="0">
                <a:solidFill>
                  <a:schemeClr val="bg1"/>
                </a:solidFill>
              </a:rPr>
              <a:t>++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52320" y="121499"/>
            <a:ext cx="1584176" cy="597024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Fibrinogen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2759968"/>
            <a:ext cx="1584176" cy="597024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Fibrine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 rot="5400000">
            <a:off x="7300079" y="1559777"/>
            <a:ext cx="1888657" cy="298512"/>
          </a:xfrm>
          <a:prstGeom prst="notchedRightArrow">
            <a:avLst/>
          </a:prstGeom>
          <a:solidFill>
            <a:srgbClr val="FFD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Oval 4"/>
          <p:cNvSpPr/>
          <p:nvPr/>
        </p:nvSpPr>
        <p:spPr>
          <a:xfrm>
            <a:off x="7344569" y="3176972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Oval 13"/>
          <p:cNvSpPr/>
          <p:nvPr/>
        </p:nvSpPr>
        <p:spPr>
          <a:xfrm>
            <a:off x="7496969" y="3329372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Oval 14"/>
          <p:cNvSpPr/>
          <p:nvPr/>
        </p:nvSpPr>
        <p:spPr>
          <a:xfrm>
            <a:off x="7649369" y="3481772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Oval 15"/>
          <p:cNvSpPr/>
          <p:nvPr/>
        </p:nvSpPr>
        <p:spPr>
          <a:xfrm>
            <a:off x="8348893" y="3176972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Oval 16"/>
          <p:cNvSpPr/>
          <p:nvPr/>
        </p:nvSpPr>
        <p:spPr>
          <a:xfrm>
            <a:off x="7954169" y="3356992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Oval 17"/>
          <p:cNvSpPr/>
          <p:nvPr/>
        </p:nvSpPr>
        <p:spPr>
          <a:xfrm>
            <a:off x="8106569" y="3509392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Oval 18"/>
          <p:cNvSpPr/>
          <p:nvPr/>
        </p:nvSpPr>
        <p:spPr>
          <a:xfrm>
            <a:off x="8258969" y="3356992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Oval 19"/>
          <p:cNvSpPr/>
          <p:nvPr/>
        </p:nvSpPr>
        <p:spPr>
          <a:xfrm>
            <a:off x="7846418" y="3509693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Oval 20"/>
          <p:cNvSpPr/>
          <p:nvPr/>
        </p:nvSpPr>
        <p:spPr>
          <a:xfrm>
            <a:off x="8738403" y="3174413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Oval 21"/>
          <p:cNvSpPr/>
          <p:nvPr/>
        </p:nvSpPr>
        <p:spPr>
          <a:xfrm>
            <a:off x="8563769" y="3429000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Oval 22"/>
          <p:cNvSpPr/>
          <p:nvPr/>
        </p:nvSpPr>
        <p:spPr>
          <a:xfrm>
            <a:off x="7776617" y="3231040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5" name="Oval 24"/>
          <p:cNvSpPr/>
          <p:nvPr/>
        </p:nvSpPr>
        <p:spPr>
          <a:xfrm>
            <a:off x="8366720" y="3609020"/>
            <a:ext cx="215502" cy="360040"/>
          </a:xfrm>
          <a:prstGeom prst="ellipse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59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400" y="80628"/>
            <a:ext cx="8613072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I-SPONTANEOUS or NATURAL HEMORRHAGE ARREST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7400" y="1196752"/>
            <a:ext cx="3500504" cy="504056"/>
          </a:xfrm>
          <a:prstGeom prst="roundRect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II-TEMPORARY METHODS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57652" y="1895872"/>
            <a:ext cx="3528392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1-Elevation of the bleeding part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2471936"/>
            <a:ext cx="3528392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2-Pressure bandage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7100" y="6350565"/>
            <a:ext cx="3528392" cy="381000"/>
          </a:xfrm>
          <a:prstGeom prst="roundRect">
            <a:avLst/>
          </a:prstGeom>
          <a:solidFill>
            <a:srgbClr val="FF818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3-Elastic ligature, tourniquet</a:t>
            </a:r>
          </a:p>
        </p:txBody>
      </p:sp>
      <p:pic>
        <p:nvPicPr>
          <p:cNvPr id="1026" name="Picture 2" descr="http://0.tqn.com/d/firstaid/1/0/E/3/-/-/Bleeding013_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3186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0.tqn.com/d/firstaid/1/0/5/-/-/-/About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0320"/>
            <a:ext cx="3475807" cy="26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615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623</TotalTime>
  <Words>276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SPC</dc:creator>
  <cp:lastModifiedBy>Aiman</cp:lastModifiedBy>
  <cp:revision>60</cp:revision>
  <dcterms:created xsi:type="dcterms:W3CDTF">2006-08-16T00:00:00Z</dcterms:created>
  <dcterms:modified xsi:type="dcterms:W3CDTF">2017-11-20T02:58:17Z</dcterms:modified>
</cp:coreProperties>
</file>